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34" r:id="rId2"/>
    <p:sldId id="435" r:id="rId3"/>
    <p:sldId id="414" r:id="rId4"/>
    <p:sldId id="336" r:id="rId5"/>
    <p:sldId id="298" r:id="rId6"/>
    <p:sldId id="364" r:id="rId7"/>
    <p:sldId id="429" r:id="rId8"/>
    <p:sldId id="370" r:id="rId9"/>
    <p:sldId id="376" r:id="rId10"/>
    <p:sldId id="378" r:id="rId11"/>
    <p:sldId id="384" r:id="rId12"/>
    <p:sldId id="421" r:id="rId13"/>
    <p:sldId id="426" r:id="rId14"/>
    <p:sldId id="408" r:id="rId15"/>
    <p:sldId id="424" r:id="rId16"/>
    <p:sldId id="433" r:id="rId17"/>
    <p:sldId id="431" r:id="rId18"/>
    <p:sldId id="420" r:id="rId19"/>
    <p:sldId id="391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5DA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4660"/>
  </p:normalViewPr>
  <p:slideViewPr>
    <p:cSldViewPr>
      <p:cViewPr>
        <p:scale>
          <a:sx n="70" d="100"/>
          <a:sy n="70" d="100"/>
        </p:scale>
        <p:origin x="-72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>
        <c:manualLayout>
          <c:layoutTarget val="inner"/>
          <c:xMode val="edge"/>
          <c:yMode val="edge"/>
          <c:x val="0.20005329042235293"/>
          <c:y val="6.1938473138685925E-2"/>
          <c:w val="0.48620544328575532"/>
          <c:h val="0.7230644682466976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0.60000000000000064</c:v>
                </c:pt>
                <c:pt idx="1">
                  <c:v>0.28000000000000008</c:v>
                </c:pt>
                <c:pt idx="2">
                  <c:v>0.12000000000000002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61B-48C5-9EEB-AEB711D8F24A}"/>
            </c:ext>
          </c:extLst>
        </c:ser>
        <c:axId val="93501696"/>
        <c:axId val="67071360"/>
      </c:barChart>
      <c:catAx>
        <c:axId val="93501696"/>
        <c:scaling>
          <c:orientation val="minMax"/>
        </c:scaling>
        <c:axPos val="b"/>
        <c:numFmt formatCode="General" sourceLinked="0"/>
        <c:majorTickMark val="none"/>
        <c:tickLblPos val="nextTo"/>
        <c:crossAx val="67071360"/>
        <c:crosses val="autoZero"/>
        <c:auto val="1"/>
        <c:lblAlgn val="ctr"/>
        <c:lblOffset val="100"/>
      </c:catAx>
      <c:valAx>
        <c:axId val="67071360"/>
        <c:scaling>
          <c:orientation val="minMax"/>
        </c:scaling>
        <c:axPos val="l"/>
        <c:majorGridlines/>
        <c:numFmt formatCode="0%" sourceLinked="1"/>
        <c:majorTickMark val="none"/>
        <c:tickLblPos val="nextTo"/>
        <c:crossAx val="9350169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7.2431118765440491E-2"/>
          <c:y val="0.17217548536676924"/>
          <c:w val="0.50155510344165732"/>
          <c:h val="0.72998500540472278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spPr>
            <a:solidFill>
              <a:srgbClr val="FF0000"/>
            </a:solidFill>
          </c:spPr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DA-439A-ADB6-E19FE470173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8896709889377462E-2"/>
                  <c:y val="1.0495191219078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0.82000000000000062</c:v>
                </c:pt>
                <c:pt idx="1">
                  <c:v>0.18000000000000024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7DA-439A-ADB6-E19FE4701737}"/>
            </c:ext>
          </c:extLst>
        </c:ser>
        <c:gapWidth val="100"/>
        <c:shape val="box"/>
        <c:axId val="74122368"/>
        <c:axId val="74123904"/>
        <c:axId val="0"/>
      </c:bar3DChart>
      <c:catAx>
        <c:axId val="74122368"/>
        <c:scaling>
          <c:orientation val="minMax"/>
        </c:scaling>
        <c:axPos val="b"/>
        <c:numFmt formatCode="General" sourceLinked="0"/>
        <c:tickLblPos val="nextTo"/>
        <c:crossAx val="74123904"/>
        <c:crosses val="autoZero"/>
        <c:auto val="1"/>
        <c:lblAlgn val="ctr"/>
        <c:lblOffset val="100"/>
      </c:catAx>
      <c:valAx>
        <c:axId val="74123904"/>
        <c:scaling>
          <c:orientation val="minMax"/>
        </c:scaling>
        <c:axPos val="l"/>
        <c:majorGridlines/>
        <c:numFmt formatCode="0%" sourceLinked="1"/>
        <c:tickLblPos val="nextTo"/>
        <c:crossAx val="7412236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0.34038</cdr:x>
      <cdr:y>0</cdr:y>
    </cdr:from>
    <cdr:to>
      <cdr:x>0.83618</cdr:x>
      <cdr:y>0.11912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368152" y="-216024"/>
          <a:ext cx="199285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</a:t>
          </a:r>
          <a:r>
            <a:rPr lang="ru-RU" sz="28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ачало года</a:t>
          </a:r>
          <a:endParaRPr lang="ru-RU" sz="28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2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0.23277</cdr:x>
      <cdr:y>0.02232</cdr:y>
    </cdr:from>
    <cdr:to>
      <cdr:x>0.68921</cdr:x>
      <cdr:y>0.13041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938636" y="108012"/>
          <a:ext cx="184056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</a:t>
          </a:r>
          <a:r>
            <a:rPr lang="ru-RU" sz="28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онец года</a:t>
          </a:r>
          <a:endParaRPr lang="ru-RU" sz="28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2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4B310-CC71-45A5-B0AB-4AB5D31A4E39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8F6C-B53C-4DAA-8A31-3A414FCD93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975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med"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p:transition spd="med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p:transition spd="med"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p:transition spd="med"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p:transition spd="med"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20775-12A1-4226-82E1-C5309F28DF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5" r:id="rId7"/>
  </p:sldLayoutIdLst>
  <p:transition spd="med">
    <p:pull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2000240"/>
            <a:ext cx="8535892" cy="3214710"/>
          </a:xfrm>
          <a:ln w="19050">
            <a:solidFill>
              <a:srgbClr val="005DA2"/>
            </a:solidFill>
          </a:ln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Региональный этап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rgbClr val="C00000"/>
                </a:solidFill>
              </a:rPr>
              <a:t>XI </a:t>
            </a:r>
            <a:r>
              <a:rPr lang="ru-RU" sz="3200" b="1" dirty="0" smtClean="0">
                <a:solidFill>
                  <a:srgbClr val="C00000"/>
                </a:solidFill>
              </a:rPr>
              <a:t>Всероссийского конкурса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«Лучшая инклюзивная школа Росси</a:t>
            </a:r>
            <a:r>
              <a:rPr lang="en-US" sz="3200" b="1" dirty="0" smtClean="0">
                <a:solidFill>
                  <a:srgbClr val="C00000"/>
                </a:solidFill>
              </a:rPr>
              <a:t> -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«Лучший инклюзивный детский сад»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036" y="404663"/>
            <a:ext cx="8389440" cy="1738453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муниципального бюджетного дошкольного образовательного учреждения «Детский сад №43» – «детский сад №40»</a:t>
            </a:r>
          </a:p>
          <a:p>
            <a:pPr>
              <a:defRPr/>
            </a:pPr>
            <a:r>
              <a:rPr lang="ru-RU" sz="1800" i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г.Славгород Алтайский край микрорайон 3 строение 2(юридический адрес)</a:t>
            </a:r>
          </a:p>
          <a:p>
            <a:pPr>
              <a:defRPr/>
            </a:pPr>
            <a:r>
              <a:rPr lang="ru-RU" sz="1800" i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г.Славгород Алтайский край микрорайон 1 строение 25 (фактический адрес)</a:t>
            </a:r>
          </a:p>
          <a:p>
            <a:pPr>
              <a:defRPr/>
            </a:pPr>
            <a:endParaRPr lang="ru-RU" sz="2400" i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800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686" y="188640"/>
            <a:ext cx="5238394" cy="707886"/>
          </a:xfrm>
          <a:prstGeom prst="homePlate">
            <a:avLst>
              <a:gd name="adj" fmla="val 29559"/>
            </a:avLst>
          </a:prstGeom>
          <a:blipFill>
            <a:blip r:embed="rId2" cstate="print">
              <a:lum bright="70000" contrast="-70000"/>
            </a:blip>
            <a:stretch>
              <a:fillRect/>
            </a:stretch>
          </a:blipFill>
          <a:ln>
            <a:prstDash val="sys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9532" y="1592797"/>
            <a:ext cx="3060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5" name="Picture 4" descr="C:\Documents and Settings\Admin\Рабочий стол\фото январь 24\IMG_20240123_110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501008"/>
            <a:ext cx="2300138" cy="3175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 descr="C:\Documents and Settings\Admin\Рабочий стол\кинезеология\IMG_20240117_1116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980728"/>
            <a:ext cx="2196244" cy="292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592288" cy="326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9528" y="188640"/>
            <a:ext cx="39673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«Тренажеры» для закрепления</a:t>
            </a:r>
          </a:p>
          <a:p>
            <a:pPr algn="ctr"/>
            <a:r>
              <a:rPr lang="ru-RU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Пространственных представлений</a:t>
            </a:r>
            <a:endParaRPr lang="ru-RU" sz="2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57170"/>
            <a:ext cx="2880320" cy="320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F:\Рисунок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149080"/>
            <a:ext cx="2975967" cy="236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F:\Рисунок5.jpg"/>
          <p:cNvPicPr/>
          <p:nvPr/>
        </p:nvPicPr>
        <p:blipFill>
          <a:blip r:embed="rId8" cstate="print"/>
          <a:srcRect l="5442" t="7520" r="9864" b="15775"/>
          <a:stretch>
            <a:fillRect/>
          </a:stretch>
        </p:blipFill>
        <p:spPr bwMode="auto">
          <a:xfrm>
            <a:off x="251520" y="1052736"/>
            <a:ext cx="316835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43508" y="260648"/>
            <a:ext cx="3852428" cy="461665"/>
          </a:xfrm>
          <a:prstGeom prst="homePlate">
            <a:avLst>
              <a:gd name="adj" fmla="val 29559"/>
            </a:avLst>
          </a:prstGeom>
          <a:blipFill>
            <a:blip r:embed="rId2" cstate="print">
              <a:lum bright="70000" contrast="-70000"/>
            </a:blip>
            <a:stretch>
              <a:fillRect/>
            </a:stretch>
          </a:blipFill>
          <a:ln>
            <a:prstDash val="sys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9966" y="905322"/>
            <a:ext cx="50057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панно является многофункциональным, мобильным и очень легким в использовании пособием. Расширяет зрительные горизонты и развивает воображение детей </a:t>
            </a:r>
          </a:p>
        </p:txBody>
      </p:sp>
      <p:pic>
        <p:nvPicPr>
          <p:cNvPr id="19" name="Picture 2" descr="C:\Documents and Settings\Admin\Рабочий стол\Новая папкафото к семинару\DSC03388.JPG"/>
          <p:cNvPicPr>
            <a:picLocks noChangeAspect="1" noChangeArrowheads="1"/>
          </p:cNvPicPr>
          <p:nvPr/>
        </p:nvPicPr>
        <p:blipFill rotWithShape="1">
          <a:blip r:embed="rId3" cstate="print"/>
          <a:srcRect l="3874" r="3515" b="4465"/>
          <a:stretch/>
        </p:blipFill>
        <p:spPr bwMode="auto">
          <a:xfrm>
            <a:off x="6300192" y="2492896"/>
            <a:ext cx="2592288" cy="212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C:\Documents and Settings\Admin\Рабочий стол\фото экол букв\DSC03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60648"/>
            <a:ext cx="2830374" cy="209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Documents and Settings\Admin\Рабочий стол\материал к семинару\DSC03487.JPG"/>
          <p:cNvPicPr>
            <a:picLocks noChangeAspect="1" noChangeArrowheads="1"/>
          </p:cNvPicPr>
          <p:nvPr/>
        </p:nvPicPr>
        <p:blipFill rotWithShape="1">
          <a:blip r:embed="rId5" cstate="print"/>
          <a:srcRect t="10258" b="10445"/>
          <a:stretch/>
        </p:blipFill>
        <p:spPr bwMode="auto">
          <a:xfrm>
            <a:off x="179512" y="2348880"/>
            <a:ext cx="2946862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C:\Documents and Settings\Admin\Рабочий стол\Новая папкафото к семинару\DSC034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4653136"/>
            <a:ext cx="2839219" cy="2009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72025"/>
            <a:ext cx="2781300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33"/>
          <a:stretch/>
        </p:blipFill>
        <p:spPr>
          <a:xfrm>
            <a:off x="3275856" y="2708920"/>
            <a:ext cx="2786082" cy="189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98201" y="291425"/>
            <a:ext cx="26895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панно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Documents and Settings\Admin\Рабочий стол\Новая папкафото к семинару\DSC03388.JPG"/>
          <p:cNvPicPr>
            <a:picLocks noChangeAspect="1" noChangeArrowheads="1"/>
          </p:cNvPicPr>
          <p:nvPr/>
        </p:nvPicPr>
        <p:blipFill rotWithShape="1">
          <a:blip r:embed="rId3" cstate="print"/>
          <a:srcRect l="3874" r="3515" b="4465"/>
          <a:stretch/>
        </p:blipFill>
        <p:spPr bwMode="auto">
          <a:xfrm>
            <a:off x="6372200" y="2492896"/>
            <a:ext cx="2592288" cy="2123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 descr="C:\Documents and Settings\Admin\Рабочий стол\фото экол букв\DSC03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60648"/>
            <a:ext cx="2830374" cy="2091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Documents and Settings\Admin\Рабочий стол\материал к семинару\DSC03487.JPG"/>
          <p:cNvPicPr>
            <a:picLocks noChangeAspect="1" noChangeArrowheads="1"/>
          </p:cNvPicPr>
          <p:nvPr/>
        </p:nvPicPr>
        <p:blipFill rotWithShape="1">
          <a:blip r:embed="rId5" cstate="print"/>
          <a:srcRect t="10258" b="10445"/>
          <a:stretch/>
        </p:blipFill>
        <p:spPr bwMode="auto">
          <a:xfrm>
            <a:off x="251520" y="2348880"/>
            <a:ext cx="2946862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 descr="C:\Documents and Settings\Admin\Рабочий стол\Новая папкафото к семинару\DSC034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4653136"/>
            <a:ext cx="2839219" cy="2009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4772025"/>
            <a:ext cx="2781300" cy="208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Объект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33"/>
          <a:stretch/>
        </p:blipFill>
        <p:spPr bwMode="auto">
          <a:xfrm>
            <a:off x="3347864" y="2708920"/>
            <a:ext cx="2786082" cy="1896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2\Desktop\фото детсад\фото ДЕТСКИЙ САД №40\IMG_0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087" y="980728"/>
            <a:ext cx="2987762" cy="1991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54461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5691" y="260648"/>
            <a:ext cx="50972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Логопедическое сопровождение детей с ОВЗ</a:t>
            </a:r>
            <a:endParaRPr lang="ru-RU" sz="2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56" y="170408"/>
            <a:ext cx="3307897" cy="222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G:\IMG_38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101430"/>
            <a:ext cx="3384376" cy="2538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2\Desktop\фото детсад\DSC_0064.JPG"/>
          <p:cNvPicPr>
            <a:picLocks noChangeAspect="1" noChangeArrowheads="1"/>
          </p:cNvPicPr>
          <p:nvPr/>
        </p:nvPicPr>
        <p:blipFill rotWithShape="1">
          <a:blip r:embed="rId6" cstate="print"/>
          <a:srcRect l="11270"/>
          <a:stretch/>
        </p:blipFill>
        <p:spPr bwMode="auto">
          <a:xfrm>
            <a:off x="3130849" y="2132856"/>
            <a:ext cx="2854452" cy="2138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Админ\Desktop\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221088"/>
            <a:ext cx="4392488" cy="2475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85" t="22371"/>
          <a:stretch/>
        </p:blipFill>
        <p:spPr bwMode="auto">
          <a:xfrm>
            <a:off x="2915816" y="1628800"/>
            <a:ext cx="3580683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2" y="116632"/>
            <a:ext cx="877052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722" y="152525"/>
            <a:ext cx="85347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Коррекционные занятия проводятся педагогам –психологом индивидуально или подгруппами </a:t>
            </a:r>
            <a:r>
              <a:rPr lang="ru-RU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состояния зрения, здоровья и познавательных возможностей ребенка.</a:t>
            </a:r>
            <a:endParaRPr lang="ru-RU" sz="2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0" y="1428378"/>
            <a:ext cx="2544847" cy="228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84784"/>
            <a:ext cx="2242182" cy="258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6077"/>
            <a:ext cx="2520279" cy="2788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F:\фото релакс 2024\IMG-20240528-WA0013 (1).jpg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660232" y="4221088"/>
            <a:ext cx="2304256" cy="223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12\Desktop\фото детсад\праздники с родителями 19г\IMG-20180909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284984"/>
            <a:ext cx="3096344" cy="316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76672"/>
            <a:ext cx="3390646" cy="246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52386"/>
            <a:ext cx="5400600" cy="75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934" y="260648"/>
            <a:ext cx="46951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воспитанников с ОВЗ в ДОУ</a:t>
            </a:r>
            <a:endParaRPr lang="ru-RU" sz="2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G:\фото 27 мая\IMG_20240507_0921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1048"/>
            <a:ext cx="403244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Админ\Desktop\Изображение WhatsApp 2024-05-30 в 15.13.12_96be2e9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980728"/>
            <a:ext cx="4028551" cy="2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89" y="4199366"/>
            <a:ext cx="278431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3" y="1125887"/>
            <a:ext cx="2774682" cy="2081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12\Desktop\фото детсад\фото\P1060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212976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12\Desktop\фото детсад\фото\P1060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756" y="4077072"/>
            <a:ext cx="3091998" cy="2210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Админ\Desktop\В.Н\фото\52979a2b-0648-466e-a688-2887db99aa6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6512" y="548850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Админ\Desktop\В.Н\фото\4f7f90ee-206b-412d-8e4b-f2fee52e4b89.jpg"/>
          <p:cNvPicPr>
            <a:picLocks noChangeAspect="1" noChangeArrowheads="1"/>
          </p:cNvPicPr>
          <p:nvPr/>
        </p:nvPicPr>
        <p:blipFill>
          <a:blip r:embed="rId7" cstate="print"/>
          <a:srcRect t="15731" b="19771"/>
          <a:stretch>
            <a:fillRect/>
          </a:stretch>
        </p:blipFill>
        <p:spPr bwMode="auto">
          <a:xfrm>
            <a:off x="6156176" y="548850"/>
            <a:ext cx="2952328" cy="253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6" y="176029"/>
            <a:ext cx="3041848" cy="73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887" y="281092"/>
            <a:ext cx="23228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зал</a:t>
            </a:r>
            <a:endParaRPr lang="ru-RU" sz="2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Детский сад\все фото\9 гр\P10406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958" y="786433"/>
            <a:ext cx="2666168" cy="199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Documents and Settings\Admin\Рабочий стол\проект ченозем\IMG_20190912_1035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76672"/>
            <a:ext cx="2520280" cy="266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51520" y="2924944"/>
            <a:ext cx="27146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процедуры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3284984"/>
            <a:ext cx="2214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на огороде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G:\Стадион лето 2016\DSCN257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32" r="18262" b="18913"/>
          <a:stretch/>
        </p:blipFill>
        <p:spPr bwMode="auto">
          <a:xfrm>
            <a:off x="3203848" y="3068960"/>
            <a:ext cx="2786082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87824" y="5661248"/>
            <a:ext cx="3143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на свежем воздухе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зарядка на улиц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861048"/>
            <a:ext cx="2808312" cy="232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закаливание Босиком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6118" y="735756"/>
            <a:ext cx="2733734" cy="205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кормим птиц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4077072"/>
            <a:ext cx="278431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7" y="116632"/>
            <a:ext cx="4498369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3962" y="116632"/>
            <a:ext cx="353975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cap="none" spc="0" dirty="0" smtClean="0">
                <a:ln w="11430"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 на участке</a:t>
            </a:r>
            <a:endParaRPr lang="ru-RU" sz="2000" cap="none" spc="0" dirty="0">
              <a:ln w="11430"/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72475" y="764239"/>
            <a:ext cx="8676084" cy="5184630"/>
          </a:xfrm>
        </p:spPr>
        <p:txBody>
          <a:bodyPr/>
          <a:lstStyle/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с работниками ДПС             Экскурсия в музей                               Экскурсия в библиотеку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к «Перекрестку»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G:\2020 конкурс\Пдд\DSC08764.JPG"/>
          <p:cNvPicPr>
            <a:picLocks noChangeAspect="1" noChangeArrowheads="1"/>
          </p:cNvPicPr>
          <p:nvPr/>
        </p:nvPicPr>
        <p:blipFill>
          <a:blip r:embed="rId2" cstate="print"/>
          <a:srcRect l="1953"/>
          <a:stretch>
            <a:fillRect/>
          </a:stretch>
        </p:blipFill>
        <p:spPr bwMode="auto">
          <a:xfrm>
            <a:off x="260594" y="764704"/>
            <a:ext cx="2489125" cy="2307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G:\Стадион лето 2016\DSCN260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5" y="4179099"/>
            <a:ext cx="2786082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356992"/>
            <a:ext cx="2776641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:\Садик 40 музей-НГ\IMG_20170921_105920.jpg"/>
          <p:cNvPicPr/>
          <p:nvPr/>
        </p:nvPicPr>
        <p:blipFill>
          <a:blip r:embed="rId5" cstate="print"/>
          <a:srcRect r="31961"/>
          <a:stretch>
            <a:fillRect/>
          </a:stretch>
        </p:blipFill>
        <p:spPr bwMode="auto">
          <a:xfrm>
            <a:off x="3131840" y="764704"/>
            <a:ext cx="2088232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444208" y="5572140"/>
            <a:ext cx="2271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Экскурсия в школу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12116" y="3779256"/>
            <a:ext cx="23078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Экскурсия на стадион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На концерте в ДШ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5678" y="5167082"/>
            <a:ext cx="2214578" cy="155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928926" y="4929198"/>
            <a:ext cx="3143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Взаимодействие 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колледжем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3973" y="6052895"/>
            <a:ext cx="135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Экскурсия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ДШИ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Объект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143" r="15000" b="23935"/>
          <a:stretch/>
        </p:blipFill>
        <p:spPr bwMode="auto">
          <a:xfrm>
            <a:off x="3237201" y="3343898"/>
            <a:ext cx="2428892" cy="154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G:\детский сад 22\0f8ec268-d99f-401b-b6c1-0acb8f1c90b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836712"/>
            <a:ext cx="3197982" cy="208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5" y="95231"/>
            <a:ext cx="4172102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4306" y="170143"/>
            <a:ext cx="383934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в ДОУ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3409640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260648"/>
            <a:ext cx="6624736" cy="646331"/>
          </a:xfrm>
          <a:prstGeom prst="homePlate">
            <a:avLst>
              <a:gd name="adj" fmla="val 29559"/>
            </a:avLst>
          </a:prstGeom>
          <a:blipFill>
            <a:blip r:embed="rId2" cstate="print">
              <a:lum bright="70000" contrast="-70000"/>
            </a:blip>
            <a:stretch>
              <a:fillRect/>
            </a:stretch>
          </a:blipFill>
          <a:ln>
            <a:prstDash val="sys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семьями воспитанников: мастер – классы, семинары – практикумы, консультации, родительские собрания.. </a:t>
            </a:r>
            <a:endParaRPr lang="ru-RU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Documents and Settings\Admin\Рабочий стол\семинар для родителей фото\Telegram\IMG_20240518_153709_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3933056"/>
            <a:ext cx="367240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C:\Documents and Settings\Admin\Рабочий стол\семинар для родителей фото\IMG-20240519-WA002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96752"/>
            <a:ext cx="352839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F:\фото 27 мая\IMG_20240424_093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96752"/>
            <a:ext cx="369787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89040"/>
            <a:ext cx="3816424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6652"/>
            <a:ext cx="8316044" cy="900113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освоения воспитанниками образовательных программ по итогам мониторингов, проводимых организацией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(2023- 2024).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4286129945"/>
              </p:ext>
            </p:extLst>
          </p:nvPr>
        </p:nvGraphicFramePr>
        <p:xfrm>
          <a:off x="323528" y="1556792"/>
          <a:ext cx="401948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2365585201"/>
              </p:ext>
            </p:extLst>
          </p:nvPr>
        </p:nvGraphicFramePr>
        <p:xfrm>
          <a:off x="4716016" y="1520788"/>
          <a:ext cx="4032448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1"/>
          </p:nvPr>
        </p:nvSpPr>
        <p:spPr>
          <a:xfrm>
            <a:off x="285720" y="357166"/>
            <a:ext cx="4210080" cy="5773759"/>
          </a:xfrm>
        </p:spPr>
        <p:txBody>
          <a:bodyPr/>
          <a:lstStyle/>
          <a:p>
            <a:pPr lvl="0" algn="ctr" fontAlgn="auto">
              <a:spcBef>
                <a:spcPts val="600"/>
              </a:spcBef>
              <a:spcAft>
                <a:spcPts val="0"/>
              </a:spcAft>
              <a:buClr>
                <a:srgbClr val="D34817"/>
              </a:buClr>
              <a:buSzPct val="70000"/>
              <a:buNone/>
              <a:defRPr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посещают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детей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fontAlgn="auto">
              <a:spcBef>
                <a:spcPts val="600"/>
              </a:spcBef>
              <a:spcAft>
                <a:spcPts val="0"/>
              </a:spcAft>
              <a:buClr>
                <a:srgbClr val="D34817"/>
              </a:buClr>
              <a:buSzPct val="70000"/>
              <a:buNone/>
              <a:defRPr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МБДОУ (корпус 1) </a:t>
            </a:r>
          </a:p>
          <a:p>
            <a:pPr lvl="0" algn="ctr" fontAlgn="auto">
              <a:spcBef>
                <a:spcPts val="600"/>
              </a:spcBef>
              <a:spcAft>
                <a:spcPts val="0"/>
              </a:spcAft>
              <a:buClr>
                <a:srgbClr val="D34817"/>
              </a:buClr>
              <a:buSzPct val="70000"/>
              <a:buNone/>
              <a:defRPr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13  возрастных групп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rgbClr val="D34817"/>
              </a:buClr>
              <a:buSzPct val="70000"/>
              <a:buNone/>
              <a:defRPr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Из них – 2 группы коррекционной направленности с нарушением зрения (косоглазием и амблиопией) 20 детей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rgbClr val="D34817"/>
              </a:buClr>
              <a:buSzPct val="70000"/>
              <a:buNone/>
              <a:defRPr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(корпус 2)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возрастных группы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rgbClr val="D34817"/>
              </a:buClr>
              <a:buSzPct val="70000"/>
              <a:buNone/>
              <a:defRPr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посещают  65 детей</a:t>
            </a:r>
          </a:p>
          <a:p>
            <a:pPr lvl="0" fontAlgn="auto">
              <a:spcBef>
                <a:spcPts val="600"/>
              </a:spcBef>
              <a:spcAft>
                <a:spcPts val="0"/>
              </a:spcAft>
              <a:buClr>
                <a:srgbClr val="D34817"/>
              </a:buClr>
              <a:buSzPct val="70000"/>
              <a:buNone/>
              <a:defRPr/>
            </a:pPr>
            <a:endParaRPr lang="ru-RU" b="1" i="1" dirty="0" smtClean="0">
              <a:solidFill>
                <a:srgbClr val="002060"/>
              </a:solidFill>
              <a:latin typeface="Century Schoolbook"/>
            </a:endParaRPr>
          </a:p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716016" y="285728"/>
            <a:ext cx="4213702" cy="6429420"/>
          </a:xfrm>
        </p:spPr>
        <p:txBody>
          <a:bodyPr/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 адрес: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-он 3 строение 2 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43»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 «Детский сад № 43» </a:t>
            </a:r>
          </a:p>
          <a:p>
            <a:pPr algn="r" fontAlgn="auto">
              <a:spcAft>
                <a:spcPts val="0"/>
              </a:spcAft>
              <a:buNone/>
              <a:defRPr/>
            </a:pP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Блейхер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Жанна Андреевна тел . 5- 60-94 </a:t>
            </a:r>
          </a:p>
          <a:p>
            <a:pPr algn="r" fontAlgn="auto"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 МБДОУ«Детский сад № 43»- </a:t>
            </a:r>
          </a:p>
          <a:p>
            <a:pPr algn="r" fontAlgn="auto"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 40»</a:t>
            </a:r>
          </a:p>
          <a:p>
            <a:pPr algn="r" fontAlgn="auto"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мик-он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строение 25 тел. 5-25-71 (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1);</a:t>
            </a:r>
          </a:p>
          <a:p>
            <a:pPr algn="r">
              <a:buNone/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ул.Космонавтов 156 (корпус 2) 5-39-58    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филиалом:  Лукьяненко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Юрьевна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воспитатели: Смирнова Жанна Николаевна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Чилина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Витальевна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Педагоги: 33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специалисты: 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- 2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руководители – 2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Учителя-логопеды – 3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- 1</a:t>
            </a:r>
          </a:p>
          <a:p>
            <a:pPr lvl="0" fontAlgn="auto">
              <a:spcBef>
                <a:spcPts val="600"/>
              </a:spcBef>
              <a:spcAft>
                <a:spcPts val="0"/>
              </a:spcAft>
              <a:buClr>
                <a:srgbClr val="D34817"/>
              </a:buClr>
              <a:buSzPct val="70000"/>
              <a:buNone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 педагог высшей квалификационной категории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 педагогов первой квалификационной категории</a:t>
            </a:r>
          </a:p>
          <a:p>
            <a:pPr>
              <a:buNone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воспитателя, работающих с детьми ОВЗ высшей квалификационной категории)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2\Desktop\фото детсад\Дет. сад.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42844" y="2714620"/>
            <a:ext cx="4572000" cy="39547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85720" y="285728"/>
            <a:ext cx="5870456" cy="923330"/>
          </a:xfrm>
          <a:prstGeom prst="homePlate">
            <a:avLst>
              <a:gd name="adj" fmla="val 29559"/>
            </a:avLst>
          </a:prstGeom>
          <a:blipFill>
            <a:blip r:embed="rId2" cstate="print">
              <a:lum bright="70000" contrast="-70000"/>
            </a:blip>
            <a:stretch>
              <a:fillRect/>
            </a:stretch>
          </a:blipFill>
          <a:ln>
            <a:prstDash val="sys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пространственная среда в детском саду трансформируется  в зависимости от образовательной ситуации</a:t>
            </a:r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:\Documents and Settings\Admin\Рабочий стол\фото сентябрь 23\Camera\IMG_20230905_1119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1055"/>
          <a:stretch>
            <a:fillRect/>
          </a:stretch>
        </p:blipFill>
        <p:spPr bwMode="auto">
          <a:xfrm>
            <a:off x="285720" y="3746302"/>
            <a:ext cx="2270056" cy="297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6" descr="E:\Фото все\август 2023\Camera\IMG_20230810_085914.jpg"/>
          <p:cNvPicPr>
            <a:picLocks noChangeAspect="1" noChangeArrowheads="1"/>
          </p:cNvPicPr>
          <p:nvPr/>
        </p:nvPicPr>
        <p:blipFill>
          <a:blip r:embed="rId4" cstate="print"/>
          <a:srcRect r="12258"/>
          <a:stretch>
            <a:fillRect/>
          </a:stretch>
        </p:blipFill>
        <p:spPr bwMode="auto">
          <a:xfrm>
            <a:off x="2915816" y="3789040"/>
            <a:ext cx="2160240" cy="2954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F:\Кристина с детьми\IMG_20210318_1611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3143250" cy="235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E:\Фото все\август 2023\Camera\IMG_20230817_1016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60648"/>
            <a:ext cx="2225706" cy="2967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Админ\Desktop\фото гр 8\IMG202404121020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268760"/>
            <a:ext cx="288032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F:\image-28-02-24-13-37.jpeg"/>
          <p:cNvPicPr/>
          <p:nvPr/>
        </p:nvPicPr>
        <p:blipFill>
          <a:blip r:embed="rId8" cstate="print"/>
          <a:srcRect l="41684" t="42357" r="2775" b="1400"/>
          <a:stretch>
            <a:fillRect/>
          </a:stretch>
        </p:blipFill>
        <p:spPr bwMode="auto">
          <a:xfrm>
            <a:off x="5652120" y="3789040"/>
            <a:ext cx="316835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296653"/>
            <a:ext cx="5364087" cy="1692771"/>
          </a:xfrm>
          <a:prstGeom prst="homePlate">
            <a:avLst>
              <a:gd name="adj" fmla="val 29559"/>
            </a:avLst>
          </a:prstGeom>
          <a:blipFill>
            <a:blip r:embed="rId2" cstate="print">
              <a:lum bright="70000" contrast="-70000"/>
            </a:blip>
            <a:stretch>
              <a:fillRect/>
            </a:stretch>
          </a:blipFill>
          <a:ln>
            <a:prstDash val="sys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1F1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элементов </a:t>
            </a:r>
            <a:r>
              <a:rPr lang="ru-RU" b="1" dirty="0" err="1" smtClean="0">
                <a:solidFill>
                  <a:srgbClr val="001F1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b="1" dirty="0" smtClean="0">
                <a:solidFill>
                  <a:srgbClr val="001F1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д.м. наук В.Ф. Базарного.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Одна из важных  технологий – режим  динамических поз, или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вертикализация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позы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1F1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ok_kap\Desktop\фото 8гр 6.02.24\IMG20240206100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0648"/>
            <a:ext cx="3635896" cy="234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Documents and Settings\Admin\Рабочий стол\20 февр2024\IMG_20240202_1048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737" y="3071808"/>
            <a:ext cx="4239727" cy="3179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Documents and Settings\Admin\Рабочий стол\фото сентябрь 23\Camera\IMG_20230929_093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92896"/>
            <a:ext cx="4104456" cy="3179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844" y="116632"/>
            <a:ext cx="6157348" cy="1200329"/>
          </a:xfrm>
          <a:prstGeom prst="homePlate">
            <a:avLst>
              <a:gd name="adj" fmla="val 29559"/>
            </a:avLst>
          </a:prstGeom>
          <a:blipFill>
            <a:blip r:embed="rId2" cstate="print">
              <a:lum bright="70000" contrast="-70000"/>
            </a:blip>
            <a:stretch>
              <a:fillRect/>
            </a:stretch>
          </a:blipFill>
          <a:ln>
            <a:prstDash val="sys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настольной конторки, стоя на массажных  ковриках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по развитию зрительного восприятия ведется в сочетании с фронтальной и подгрупповой работой. </a:t>
            </a:r>
            <a:endParaRPr lang="ru-RU" b="1" i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C:\Documents and Settings\Admin\Рабочий стол\фото сентябрь 23\Camera\IMG_20230929_092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155" y="142852"/>
            <a:ext cx="2356685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5" descr="C:\Documents and Settings\Admin\Рабочий стол\фото сентябрь 23\Camera\IMG_20230929_09331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3240360" cy="243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C:\Documents and Settings\Admin\Рабочий стол\фото сентябрь 23\Camera\IMG_20230929_092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7286" y="2060848"/>
            <a:ext cx="2657754" cy="3543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" descr="C:\Documents and Settings\Admin\Рабочий стол\семинар для родителей фото\IMG-20240516-WA0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284984"/>
            <a:ext cx="241863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F:\Рисунок9.jpg"/>
          <p:cNvPicPr/>
          <p:nvPr/>
        </p:nvPicPr>
        <p:blipFill>
          <a:blip r:embed="rId7" cstate="print"/>
          <a:srcRect l="5630" t="7269" r="7102" b="12770"/>
          <a:stretch>
            <a:fillRect/>
          </a:stretch>
        </p:blipFill>
        <p:spPr bwMode="auto">
          <a:xfrm>
            <a:off x="179512" y="1484784"/>
            <a:ext cx="331236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24644"/>
            <a:ext cx="5849954" cy="646331"/>
          </a:xfrm>
          <a:prstGeom prst="homePlate">
            <a:avLst>
              <a:gd name="adj" fmla="val 29559"/>
            </a:avLst>
          </a:prstGeom>
          <a:blipFill>
            <a:blip r:embed="rId2" cstate="print">
              <a:lum bright="70000" contrast="-70000"/>
            </a:blip>
            <a:stretch>
              <a:fillRect/>
            </a:stretch>
          </a:blipFill>
          <a:ln>
            <a:prstDash val="sys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образовательной деятельности в режиме подвижных объектов и зрительных горизонтов.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24744"/>
            <a:ext cx="270946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 размещается на максимально возможном удалении от детей и эффективность зрительного восприятия повышается в условиях пространственного обзора. В ответ на каждый вопрос дети совершают десятки  поисковых движений глазами, головой, туловищем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Documents and Settings\Admin\Рабочий стол\Новая папкафото к семинару\DSC03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196752"/>
            <a:ext cx="2880320" cy="2860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C:\Documents and Settings\Admin\Рабочий стол\фотографии  группа\Новая папкафото к семинару\DSC03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32656"/>
            <a:ext cx="2609320" cy="284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гимнаст с лазерной указкой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731834" y="4244993"/>
            <a:ext cx="3143272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Documents and Settings\Admin\Рабочий стол\фото сентябрь 23\Camera\IMG_20230929_0921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318326"/>
            <a:ext cx="2463092" cy="328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http://www.csn.biz.ua/ris/prib/sinopt.jpg"/>
          <p:cNvPicPr>
            <a:picLocks noGrp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785794"/>
            <a:ext cx="2571768" cy="210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4" descr="Аппарат &quot;АМО-АТОС&quot; в комплекте с приставкой &quot;АМБЛИО-1&quot; - необходимая составляющая офтальмологического кабинета."/>
          <p:cNvPicPr>
            <a:picLocks noGrp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89128" y="362273"/>
            <a:ext cx="271464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504" y="2967334"/>
            <a:ext cx="3143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синаптофоре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аппарат предназначен для диагностики и лечения косоглазия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10389" y="2708920"/>
            <a:ext cx="2412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магнитотерапии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фотостимуляции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АМО-АТОС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://www.medlub.ru/UserFiles/Image/prass/oftalmalogia/muskultr_p_1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4282" y="4211350"/>
            <a:ext cx="2286017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55776" y="4293096"/>
            <a:ext cx="22145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мускулотренере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МОП-1, который предназначен для тренировки глазных мышц и улучшения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глазодвигательных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функций.   </a:t>
            </a:r>
          </a:p>
        </p:txBody>
      </p:sp>
      <p:pic>
        <p:nvPicPr>
          <p:cNvPr id="12" name="Рисунок 11" descr="http://www.csn.biz.ua/ris/prib/atr1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-60000">
            <a:off x="4736623" y="4235997"/>
            <a:ext cx="2263042" cy="2381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948264" y="4541126"/>
            <a:ext cx="2071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амблиотренере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аппарат предназначен для упражнений при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амблиопии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231"/>
            <a:ext cx="5479292" cy="88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9552" y="-99392"/>
            <a:ext cx="5172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в офтальмологическом кабинете</a:t>
            </a:r>
            <a:r>
              <a:rPr lang="ru-RU" sz="5400" b="1" cap="none" spc="0" dirty="0" smtClean="0">
                <a:ln w="11430"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cap="none" spc="0" dirty="0">
              <a:ln w="11430"/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95" y="1052736"/>
            <a:ext cx="2991816" cy="299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60648"/>
            <a:ext cx="5148064" cy="646331"/>
          </a:xfrm>
          <a:prstGeom prst="homePlate">
            <a:avLst>
              <a:gd name="adj" fmla="val 29559"/>
            </a:avLst>
          </a:prstGeom>
          <a:blipFill>
            <a:blip r:embed="rId2" cstate="print">
              <a:lum bright="70000" contrast="-70000"/>
            </a:blip>
            <a:stretch>
              <a:fillRect/>
            </a:stretch>
          </a:blipFill>
          <a:ln>
            <a:prstDash val="sys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 -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координаторные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тренажи - схема универсальных символов ( "СУС").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9532" y="1592797"/>
            <a:ext cx="3060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196752"/>
            <a:ext cx="27365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тренаж чаще выполняем после работы, которая требовала от детей приложения усилий, т.к. она прекрасно снимает напряжение, расслабляет, снимает психическую утомляемость и избыточную нервную возбудимость. Способствует доброжелательности, улучшает чувство гармонии и ритма.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DSC04628.JPG"/>
          <p:cNvPicPr/>
          <p:nvPr/>
        </p:nvPicPr>
        <p:blipFill rotWithShape="1">
          <a:blip r:embed="rId3" cstate="print"/>
          <a:srcRect t="8362" b="7125"/>
          <a:stretch/>
        </p:blipFill>
        <p:spPr>
          <a:xfrm>
            <a:off x="2771800" y="4293096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Содержимое 7" descr="E:\Детский сад\все фото\Новая папка\P1020703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8640"/>
            <a:ext cx="295232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C:\Documents and Settings\Admin\Рабочий стол\ноя 2\IMG_20231127_1719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108151"/>
            <a:ext cx="2664296" cy="297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Админ\Desktop\dca278d5-e1ee-49ae-b22f-f7fd2b113a71.jpg"/>
          <p:cNvPicPr/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868144" y="2636912"/>
            <a:ext cx="295232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7504" y="260648"/>
            <a:ext cx="5112568" cy="923330"/>
          </a:xfrm>
          <a:prstGeom prst="homePlate">
            <a:avLst>
              <a:gd name="adj" fmla="val 29559"/>
            </a:avLst>
          </a:prstGeom>
          <a:blipFill>
            <a:blip r:embed="rId2" cstate="print">
              <a:lum bright="70000" contrast="-70000"/>
            </a:blip>
            <a:stretch>
              <a:fillRect/>
            </a:stretch>
          </a:blipFill>
          <a:ln>
            <a:prstDash val="sys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Фиксатор для дидактического материала:</a:t>
            </a:r>
          </a:p>
          <a:p>
            <a:pPr marL="17621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412776"/>
            <a:ext cx="2700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Ручные сенсорно-дидактические фиксаторы – служат для фиксации наглядного материала и обеспечивают режим подвижных зрительных образов.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 descr="C:\Documents and Settings\Admin\Рабочий стол\семинар февраль\фото к аттестации18-19\DSC03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836712"/>
            <a:ext cx="267248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C:\Documents and Settings\Admin\Рабочий стол\семинар февраль\фото к аттестации18-19\DSC03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103" y="4221088"/>
            <a:ext cx="2826030" cy="234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C:\Documents and Settings\Admin\Рабочий стол\фотографии  группа\Новая папкафото к семинару\DSC03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9447" y="4221088"/>
            <a:ext cx="2996729" cy="234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" descr="C:\Documents and Settings\Admin\Рабочий стол\семинар февраль\фото к аттестации18-19\DSC032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221088"/>
            <a:ext cx="273630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G:\IMG_2023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324036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3570</TotalTime>
  <Words>591</Words>
  <Application>Microsoft Office PowerPoint</Application>
  <PresentationFormat>Экран (4:3)</PresentationFormat>
  <Paragraphs>84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Региональный этап  XI Всероссийского конкурса «Лучшая инклюзивная школа Росси -2024», «Лучший инклюзивный детский сад»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Результаты освоения воспитанниками образовательных программ по итогам мониторингов, проводимых организацией (2023- 2024). 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ok_kap</cp:lastModifiedBy>
  <cp:revision>344</cp:revision>
  <dcterms:created xsi:type="dcterms:W3CDTF">2011-07-06T07:21:00Z</dcterms:created>
  <dcterms:modified xsi:type="dcterms:W3CDTF">2024-09-06T04:43:12Z</dcterms:modified>
</cp:coreProperties>
</file>