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8" r:id="rId4"/>
    <p:sldId id="279" r:id="rId5"/>
    <p:sldId id="280" r:id="rId6"/>
    <p:sldId id="284" r:id="rId7"/>
    <p:sldId id="288" r:id="rId8"/>
    <p:sldId id="289" r:id="rId9"/>
    <p:sldId id="283" r:id="rId10"/>
    <p:sldId id="285" r:id="rId11"/>
    <p:sldId id="286" r:id="rId12"/>
    <p:sldId id="287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B"/>
    <a:srgbClr val="6B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698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074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449" y="1738184"/>
            <a:ext cx="5939480" cy="193589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6B252B"/>
                </a:solidFill>
                <a:latin typeface="Times New Roman" pitchFamily="18" charset="0"/>
                <a:cs typeface="Times New Roman" pitchFamily="18" charset="0"/>
              </a:rPr>
              <a:t>ПРОЕКТ: «Энергия наставничества: вуз – детские сады – </a:t>
            </a:r>
            <a:r>
              <a:rPr lang="ru-RU" sz="3600" b="1" dirty="0" err="1" smtClean="0">
                <a:solidFill>
                  <a:srgbClr val="6B252B"/>
                </a:solidFill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sz="3600" b="1" dirty="0" smtClean="0">
                <a:solidFill>
                  <a:srgbClr val="6B252B"/>
                </a:solidFill>
                <a:latin typeface="Times New Roman" pitchFamily="18" charset="0"/>
                <a:cs typeface="Times New Roman" pitchFamily="18" charset="0"/>
              </a:rPr>
              <a:t> площадка»</a:t>
            </a:r>
            <a:endParaRPr lang="ru-RU" sz="3600" b="1" dirty="0">
              <a:solidFill>
                <a:srgbClr val="6B2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5041558" y="3756454"/>
            <a:ext cx="6476526" cy="1856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2000" dirty="0" smtClean="0">
              <a:solidFill>
                <a:srgbClr val="6B252B"/>
              </a:solidFill>
              <a:cs typeface="Aharoni" pitchFamily="2" charset="-79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6" y="206476"/>
            <a:ext cx="4477667" cy="488663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05" y="3805881"/>
            <a:ext cx="6705600" cy="1779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39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3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3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129" y="4940136"/>
            <a:ext cx="7165767" cy="1325563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5D9B"/>
                </a:solidFill>
              </a:rPr>
              <a:t/>
            </a:r>
            <a:br>
              <a:rPr lang="ru-RU" sz="2200" dirty="0" smtClean="0">
                <a:solidFill>
                  <a:srgbClr val="005D9B"/>
                </a:solidFill>
              </a:rPr>
            </a:br>
            <a:r>
              <a:rPr lang="ru-RU" sz="2200" dirty="0" smtClean="0">
                <a:solidFill>
                  <a:srgbClr val="005D9B"/>
                </a:solidFill>
              </a:rPr>
              <a:t>Грант № 073-15-2023-1636 </a:t>
            </a:r>
            <a:br>
              <a:rPr lang="ru-RU" sz="2200" dirty="0" smtClean="0">
                <a:solidFill>
                  <a:srgbClr val="005D9B"/>
                </a:solidFill>
              </a:rPr>
            </a:br>
            <a:r>
              <a:rPr lang="ru-RU" sz="2200" dirty="0" smtClean="0">
                <a:solidFill>
                  <a:srgbClr val="005D9B"/>
                </a:solidFill>
              </a:rPr>
              <a:t>Министерства просвещения Российской Федерации </a:t>
            </a:r>
            <a:br>
              <a:rPr lang="ru-RU" sz="2200" dirty="0" smtClean="0">
                <a:solidFill>
                  <a:srgbClr val="005D9B"/>
                </a:solidFill>
              </a:rPr>
            </a:br>
            <a:r>
              <a:rPr lang="ru-RU" sz="2200" dirty="0" smtClean="0">
                <a:solidFill>
                  <a:srgbClr val="005D9B"/>
                </a:solidFill>
              </a:rPr>
              <a:t>«Создание системы организаций (стажировочных </a:t>
            </a:r>
            <a:r>
              <a:rPr lang="ru-RU" sz="2200" dirty="0" smtClean="0">
                <a:solidFill>
                  <a:srgbClr val="005D9B"/>
                </a:solidFill>
              </a:rPr>
              <a:t>площадок) </a:t>
            </a:r>
            <a:br>
              <a:rPr lang="ru-RU" sz="2200" dirty="0" smtClean="0">
                <a:solidFill>
                  <a:srgbClr val="005D9B"/>
                </a:solidFill>
              </a:rPr>
            </a:br>
            <a:r>
              <a:rPr lang="ru-RU" sz="2200" dirty="0" smtClean="0">
                <a:solidFill>
                  <a:srgbClr val="005D9B"/>
                </a:solidFill>
              </a:rPr>
              <a:t>«</a:t>
            </a:r>
            <a:r>
              <a:rPr lang="ru-RU" sz="2200" dirty="0" smtClean="0">
                <a:solidFill>
                  <a:srgbClr val="005D9B"/>
                </a:solidFill>
              </a:rPr>
              <a:t>Детский сад – маршруты развития»</a:t>
            </a:r>
            <a:r>
              <a:rPr lang="ru-RU" dirty="0" smtClean="0">
                <a:solidFill>
                  <a:srgbClr val="005D9B"/>
                </a:solidFill>
              </a:rPr>
              <a:t/>
            </a:r>
            <a:br>
              <a:rPr lang="ru-RU" dirty="0" smtClean="0">
                <a:solidFill>
                  <a:srgbClr val="005D9B"/>
                </a:solidFill>
              </a:rPr>
            </a:br>
            <a:endParaRPr lang="ru-RU" dirty="0">
              <a:solidFill>
                <a:srgbClr val="005D9B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55717" y="2075006"/>
            <a:ext cx="5181600" cy="291263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>
              <a:solidFill>
                <a:srgbClr val="005D9B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5D9B"/>
                </a:solidFill>
              </a:rPr>
              <a:t>Проект </a:t>
            </a:r>
            <a:r>
              <a:rPr lang="ru-RU" b="1" dirty="0" smtClean="0">
                <a:solidFill>
                  <a:srgbClr val="005D9B"/>
                </a:solidFill>
              </a:rPr>
              <a:t>«Энергия наставничества: вуз – детские сады – стажировочная площадка».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23315" y="1389412"/>
            <a:ext cx="4665434" cy="47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5" y="-1"/>
            <a:ext cx="5268686" cy="13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5" y="6365174"/>
            <a:ext cx="12191999" cy="49282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71"/>
            <a:ext cx="2771378" cy="2554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78" y="387178"/>
            <a:ext cx="6705600" cy="177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-2" y="5840627"/>
            <a:ext cx="12191999" cy="10173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5589" y="2759676"/>
            <a:ext cx="105691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B252B"/>
                </a:solidFill>
              </a:rPr>
              <a:t>Информационно-методический </a:t>
            </a:r>
            <a:r>
              <a:rPr lang="ru-RU" sz="2800" b="1" dirty="0" err="1" smtClean="0">
                <a:solidFill>
                  <a:srgbClr val="6B252B"/>
                </a:solidFill>
              </a:rPr>
              <a:t>вебинар</a:t>
            </a:r>
            <a:r>
              <a:rPr lang="ru-RU" sz="2800" b="1" dirty="0" smtClean="0">
                <a:solidFill>
                  <a:srgbClr val="6B252B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6B252B"/>
                </a:solidFill>
              </a:rPr>
              <a:t>для участников инновационного кластера </a:t>
            </a:r>
            <a:r>
              <a:rPr lang="ru-RU" sz="2800" b="1" dirty="0" err="1" smtClean="0">
                <a:solidFill>
                  <a:srgbClr val="6B252B"/>
                </a:solidFill>
              </a:rPr>
              <a:t>стажировочной</a:t>
            </a:r>
            <a:r>
              <a:rPr lang="ru-RU" sz="2800" b="1" dirty="0" smtClean="0">
                <a:solidFill>
                  <a:srgbClr val="6B252B"/>
                </a:solidFill>
              </a:rPr>
              <a:t> площадки по вопросам обновления содержания дошкольного образования в рамках направлений федерального проекта «Современная школа», национального проекта «Образование»</a:t>
            </a:r>
            <a:endParaRPr lang="ru-RU" sz="2800" b="1" dirty="0">
              <a:solidFill>
                <a:srgbClr val="6B252B"/>
              </a:solidFill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2" y="172995"/>
            <a:ext cx="2570206" cy="236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A59C6F7-C0C1-474E-B3E3-1D75BC08EA8D}"/>
              </a:ext>
            </a:extLst>
          </p:cNvPr>
          <p:cNvSpPr/>
          <p:nvPr/>
        </p:nvSpPr>
        <p:spPr>
          <a:xfrm>
            <a:off x="9999205" y="3382043"/>
            <a:ext cx="1792993" cy="2452571"/>
          </a:xfrm>
          <a:prstGeom prst="rect">
            <a:avLst/>
          </a:prstGeom>
          <a:solidFill>
            <a:srgbClr val="FF887A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ea typeface="Calibri"/>
                <a:cs typeface="Times New Roman"/>
              </a:rPr>
              <a:t>включение 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педагога в событийные общности, в которых происходит не только его профессиональное, но и духовное развитие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78" y="387179"/>
            <a:ext cx="6705600" cy="16197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19714" y="2267336"/>
            <a:ext cx="10990988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a typeface="Calibri"/>
                <a:cs typeface="Times New Roman"/>
              </a:rPr>
              <a:t>При реализации проектов МБДОУ «Детский сад № </a:t>
            </a:r>
            <a:r>
              <a:rPr lang="ru-RU" sz="1600" b="1" dirty="0" smtClean="0">
                <a:solidFill>
                  <a:srgbClr val="C00000"/>
                </a:solidFill>
                <a:ea typeface="Calibri"/>
                <a:cs typeface="Times New Roman"/>
              </a:rPr>
              <a:t>43» </a:t>
            </a:r>
            <a:r>
              <a:rPr lang="ru-RU" sz="1600" b="1" dirty="0">
                <a:solidFill>
                  <a:srgbClr val="C00000"/>
                </a:solidFill>
                <a:ea typeface="Calibri"/>
                <a:cs typeface="Times New Roman"/>
              </a:rPr>
              <a:t>и филиала МБДОУ «Детский сад № 43»-«детский сад № 41</a:t>
            </a:r>
            <a:r>
              <a:rPr lang="ru-RU" sz="1600" b="1" dirty="0" smtClean="0">
                <a:solidFill>
                  <a:srgbClr val="C00000"/>
                </a:solidFill>
                <a:ea typeface="Calibri"/>
                <a:cs typeface="Times New Roman"/>
              </a:rPr>
              <a:t>»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ea typeface="Calibri"/>
                <a:cs typeface="Times New Roman"/>
              </a:rPr>
              <a:t>«Методическое сопровождение профессионального развития и самообразования педагогов дошкольного образования» включены ряд направлений значимых и актуальных на этапе внедрения ФОП</a:t>
            </a:r>
            <a:r>
              <a:rPr lang="ru-RU" sz="1400" dirty="0" smtClean="0">
                <a:solidFill>
                  <a:srgbClr val="C00000"/>
                </a:solidFill>
                <a:ea typeface="Calibri"/>
                <a:cs typeface="Times New Roman"/>
              </a:rPr>
              <a:t>»:</a:t>
            </a:r>
            <a:endParaRPr lang="ru-RU" sz="14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8" y="91571"/>
            <a:ext cx="2399082" cy="22109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1B4BE01-6D11-43CE-BD3F-31231117DA4A}"/>
              </a:ext>
            </a:extLst>
          </p:cNvPr>
          <p:cNvSpPr/>
          <p:nvPr/>
        </p:nvSpPr>
        <p:spPr>
          <a:xfrm>
            <a:off x="288225" y="3371030"/>
            <a:ext cx="1828811" cy="244787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  <a:t>актуализация и диагностика профессиональных дефицитов 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>педагогов</a:t>
            </a:r>
          </a:p>
          <a:p>
            <a:pPr lvl="0" algn="ctr"/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Times New Roman"/>
            </a:endParaRPr>
          </a:p>
          <a:p>
            <a:pPr lvl="0" algn="ctr"/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7141C90-F10D-482C-BDFD-4058B3032F75}"/>
              </a:ext>
            </a:extLst>
          </p:cNvPr>
          <p:cNvSpPr/>
          <p:nvPr/>
        </p:nvSpPr>
        <p:spPr>
          <a:xfrm>
            <a:off x="2191265" y="3371030"/>
            <a:ext cx="1834255" cy="2447879"/>
          </a:xfrm>
          <a:prstGeom prst="rect">
            <a:avLst/>
          </a:prstGeom>
          <a:solidFill>
            <a:srgbClr val="F9BF7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ea typeface="Calibri"/>
                <a:cs typeface="Times New Roman"/>
              </a:rPr>
              <a:t>информационный 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поиск возложенных решений профессионального развития педагогов в структуре активных форм методической работы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819714" y="3115704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811477" y="3114180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2691076" y="3115703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2691076" y="3115704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>
                <a:solidFill>
                  <a:srgbClr val="44546A"/>
                </a:solidFill>
              </a:rPr>
              <a:t>2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A59C6F7-C0C1-474E-B3E3-1D75BC08EA8D}"/>
              </a:ext>
            </a:extLst>
          </p:cNvPr>
          <p:cNvSpPr/>
          <p:nvPr/>
        </p:nvSpPr>
        <p:spPr>
          <a:xfrm>
            <a:off x="4145809" y="3382043"/>
            <a:ext cx="1898731" cy="2452571"/>
          </a:xfrm>
          <a:prstGeom prst="rect">
            <a:avLst/>
          </a:prstGeom>
          <a:solidFill>
            <a:srgbClr val="FF887A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ru-RU" sz="1400" dirty="0">
                <a:ea typeface="Calibri"/>
                <a:cs typeface="Times New Roman"/>
              </a:rPr>
              <a:t>оказание методической помощи на этапах внедрения содержания ФОП в ДОО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4675592" y="3126139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1B4BE01-6D11-43CE-BD3F-31231117DA4A}"/>
              </a:ext>
            </a:extLst>
          </p:cNvPr>
          <p:cNvSpPr/>
          <p:nvPr/>
        </p:nvSpPr>
        <p:spPr>
          <a:xfrm>
            <a:off x="6144193" y="3373295"/>
            <a:ext cx="1759393" cy="244787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  <a:t>индивидуально –дифференцированный, деятельностный и компетентностный 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>подходы</a:t>
            </a:r>
          </a:p>
          <a:p>
            <a:pPr lvl="0" algn="ctr"/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10528988" y="3101410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7141C90-F10D-482C-BDFD-4058B3032F75}"/>
              </a:ext>
            </a:extLst>
          </p:cNvPr>
          <p:cNvSpPr/>
          <p:nvPr/>
        </p:nvSpPr>
        <p:spPr>
          <a:xfrm>
            <a:off x="8017875" y="3373295"/>
            <a:ext cx="1834255" cy="2447879"/>
          </a:xfrm>
          <a:prstGeom prst="rect">
            <a:avLst/>
          </a:prstGeom>
          <a:solidFill>
            <a:srgbClr val="F9BF7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endParaRPr lang="ru-RU" sz="1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ea typeface="Calibri"/>
                <a:cs typeface="Times New Roman"/>
              </a:rPr>
              <a:t>включение 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>педагога в событийные общности, в которых происходит не только его профессиональное, но и духовное развитие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8568289" y="3143006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6657176" y="3143993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4675593" y="3126949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44546A"/>
                </a:solidFill>
              </a:rPr>
              <a:t>3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6657175" y="3138908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44546A"/>
                </a:solidFill>
              </a:rPr>
              <a:t>4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8568290" y="3121582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44546A"/>
                </a:solidFill>
              </a:rPr>
              <a:t>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10534819" y="3138908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44546A"/>
                </a:solidFill>
              </a:rPr>
              <a:t>6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835917" y="5928176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6657175" y="5928177"/>
            <a:ext cx="733425" cy="733425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835918" y="5928176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>
                <a:solidFill>
                  <a:srgbClr val="44546A"/>
                </a:solidFill>
              </a:rPr>
              <a:t>7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8915E6-24BA-413F-89D8-3E381BAB2A54}"/>
              </a:ext>
            </a:extLst>
          </p:cNvPr>
          <p:cNvSpPr txBox="1"/>
          <p:nvPr/>
        </p:nvSpPr>
        <p:spPr>
          <a:xfrm>
            <a:off x="6657177" y="5953716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44546A"/>
                </a:solidFill>
              </a:rPr>
              <a:t>8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1B4BE01-6D11-43CE-BD3F-31231117DA4A}"/>
              </a:ext>
            </a:extLst>
          </p:cNvPr>
          <p:cNvSpPr/>
          <p:nvPr/>
        </p:nvSpPr>
        <p:spPr>
          <a:xfrm>
            <a:off x="1844969" y="5953716"/>
            <a:ext cx="4199571" cy="822028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  <a:t>содействие профессиональной идентичности педагога в процессе принятия и освоения профессиональных ценностей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1B4BE01-6D11-43CE-BD3F-31231117DA4A}"/>
              </a:ext>
            </a:extLst>
          </p:cNvPr>
          <p:cNvSpPr/>
          <p:nvPr/>
        </p:nvSpPr>
        <p:spPr>
          <a:xfrm>
            <a:off x="7551290" y="5928177"/>
            <a:ext cx="4259412" cy="822028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srgbClr val="FF887A">
                <a:lumMod val="75000"/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ru-RU" sz="1000" dirty="0">
                <a:solidFill>
                  <a:schemeClr val="bg1"/>
                </a:solidFill>
                <a:ea typeface="Calibri"/>
                <a:cs typeface="Times New Roman"/>
              </a:rPr>
              <a:t>совершенствование механизмов управления, направленных на мотивацию профессионального роста педагогов; психологических (система вызовов), накопление показателей оценки достижений педагогов и воспитанников, экономических (бонусная система денежного вознаграждения), социальное партнерство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74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4" y="177989"/>
            <a:ext cx="2221915" cy="226832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1" t="21459" r="11266" b="15477"/>
          <a:stretch/>
        </p:blipFill>
        <p:spPr bwMode="auto">
          <a:xfrm>
            <a:off x="3123210" y="0"/>
            <a:ext cx="90687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20145" y="1165746"/>
            <a:ext cx="4631377" cy="9005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20145" y="1139817"/>
            <a:ext cx="4762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ea typeface="Calibri"/>
                <a:cs typeface="Times New Roman"/>
              </a:rPr>
              <a:t>«Организация </a:t>
            </a:r>
            <a: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  <a:t>деятельности  </a:t>
            </a:r>
            <a:r>
              <a:rPr lang="ru-RU" sz="1600" dirty="0" smtClean="0">
                <a:solidFill>
                  <a:schemeClr val="bg1"/>
                </a:solidFill>
                <a:ea typeface="Calibri"/>
                <a:cs typeface="Times New Roman"/>
              </a:rPr>
              <a:t>по </a:t>
            </a:r>
            <a: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  <a:t>формированию </a:t>
            </a:r>
            <a:endParaRPr lang="ru-RU" sz="1600" dirty="0" smtClean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ea typeface="Calibri"/>
                <a:cs typeface="Times New Roman"/>
              </a:rPr>
              <a:t>профессиональных </a:t>
            </a:r>
            <a: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  <a:t>компетенций </a:t>
            </a:r>
            <a:r>
              <a:rPr lang="ru-RU" sz="1600" dirty="0" smtClean="0">
                <a:solidFill>
                  <a:schemeClr val="bg1"/>
                </a:solidFill>
                <a:ea typeface="Calibri"/>
                <a:cs typeface="Times New Roman"/>
              </a:rPr>
              <a:t>педагогов </a:t>
            </a:r>
            <a:r>
              <a:rPr lang="ru-RU" sz="1600" dirty="0">
                <a:solidFill>
                  <a:schemeClr val="bg1"/>
                </a:solidFill>
                <a:ea typeface="Calibri"/>
                <a:cs typeface="Times New Roman"/>
              </a:rPr>
              <a:t>дошкольной </a:t>
            </a:r>
            <a:r>
              <a:rPr lang="ru-RU" sz="1600" dirty="0" smtClean="0">
                <a:solidFill>
                  <a:schemeClr val="bg1"/>
                </a:solidFill>
                <a:ea typeface="Calibri"/>
                <a:cs typeface="Times New Roman"/>
              </a:rPr>
              <a:t>образовательной организации»</a:t>
            </a:r>
            <a:endParaRPr lang="ru-RU" sz="16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8926" y="2529720"/>
            <a:ext cx="1508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0070C0"/>
                </a:solidFill>
                <a:cs typeface="Times New Roman"/>
              </a:rPr>
              <a:t>Блейхер Ж.А.,</a:t>
            </a:r>
          </a:p>
          <a:p>
            <a:pPr lvl="0" algn="ctr"/>
            <a:r>
              <a:rPr lang="ru-RU" sz="1600" dirty="0" smtClean="0">
                <a:solidFill>
                  <a:srgbClr val="0070C0"/>
                </a:solidFill>
                <a:cs typeface="Times New Roman"/>
              </a:rPr>
              <a:t>заведующий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C:\Users\user\Desktop\механизмы.... семинар-практикум для руководителей\презентации\pedago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8925" y="2446317"/>
            <a:ext cx="22982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4" y="2915695"/>
            <a:ext cx="1597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узел 16"/>
          <p:cNvSpPr/>
          <p:nvPr/>
        </p:nvSpPr>
        <p:spPr>
          <a:xfrm>
            <a:off x="1374438" y="4025735"/>
            <a:ext cx="1145840" cy="1116889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venevlib.ru/wp-content/uploads/2023/06/%D0%93%D0%BE%D0%B4-%D0%BF%D0%B5%D0%B4%D0%B0%D0%B3%D0%BE%D0%B3%D0%B0-%D0%B8-%D0%BD%D0%B0%D1%81%D1%82%D0%B0%D0%B2%D0%BD%D0%B8%D0%BA%D0%B0-2048x13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5135" r="11463" b="3956"/>
          <a:stretch/>
        </p:blipFill>
        <p:spPr bwMode="auto">
          <a:xfrm>
            <a:off x="586756" y="3187018"/>
            <a:ext cx="1116180" cy="8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im0-tub-ru.yandex.net/i?id=003770bf186495d33985325cb6bf1021-l&amp;n=13"/>
          <p:cNvPicPr/>
          <p:nvPr/>
        </p:nvPicPr>
        <p:blipFill>
          <a:blip r:embed="rId7" cstate="print"/>
          <a:srcRect l="-1404"/>
          <a:stretch>
            <a:fillRect/>
          </a:stretch>
        </p:blipFill>
        <p:spPr bwMode="auto">
          <a:xfrm>
            <a:off x="1737127" y="4149538"/>
            <a:ext cx="412463" cy="371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236386" y="4584179"/>
            <a:ext cx="1421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</a:p>
          <a:p>
            <a:pPr lvl="0"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№43»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 flipH="1">
            <a:off x="-5" y="6365174"/>
            <a:ext cx="12191999" cy="492826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150" y="112675"/>
            <a:ext cx="2109850" cy="700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4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4457" y="694901"/>
            <a:ext cx="9084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ПРОФЕССИОНАЛЬНЫЙ </a:t>
            </a:r>
            <a:r>
              <a:rPr kumimoji="0" lang="ru-RU" sz="2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СТАНДАРТ «ПЕДАГОГ</a:t>
            </a:r>
            <a:r>
              <a:rPr kumimoji="0" lang="ru-RU" sz="2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АКЦЕНТЫ </a:t>
            </a:r>
            <a:r>
              <a:rPr lang="ru-RU" sz="2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sz="2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" descr="Board Of Directors with solid fill">
            <a:extLst>
              <a:ext uri="{FF2B5EF4-FFF2-40B4-BE49-F238E27FC236}">
                <a16:creationId xmlns:a16="http://schemas.microsoft.com/office/drawing/2014/main" xmlns="" id="{AEC3691F-D0FA-9EB1-F6E8-F08238A4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130036" y="2468276"/>
            <a:ext cx="3159378" cy="3159378"/>
          </a:xfrm>
          <a:prstGeom prst="rect">
            <a:avLst/>
          </a:prstGeom>
          <a:effectLst/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C2C0186D-5A7B-7047-E1F1-18F81C4D1C65}"/>
              </a:ext>
            </a:extLst>
          </p:cNvPr>
          <p:cNvSpPr txBox="1">
            <a:spLocks/>
          </p:cNvSpPr>
          <p:nvPr/>
        </p:nvSpPr>
        <p:spPr>
          <a:xfrm>
            <a:off x="5280477" y="2230769"/>
            <a:ext cx="5619750" cy="3481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DD1EED6A-26DE-434A-80B2-A69B9AB1C2BA}"/>
              </a:ext>
            </a:extLst>
          </p:cNvPr>
          <p:cNvSpPr/>
          <p:nvPr/>
        </p:nvSpPr>
        <p:spPr>
          <a:xfrm>
            <a:off x="2194334" y="3430584"/>
            <a:ext cx="970762" cy="920270"/>
          </a:xfrm>
          <a:prstGeom prst="ellipse">
            <a:avLst/>
          </a:prstGeom>
          <a:solidFill>
            <a:srgbClr val="F9BF7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kern="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dirty="0" smtClean="0">
                <a:solidFill>
                  <a:srgbClr val="0070C0"/>
                </a:solidFill>
                <a:latin typeface="Calibri" panose="020F0502020204030204"/>
              </a:rPr>
              <a:t>Смещение акцентов с формирования </a:t>
            </a:r>
            <a:endParaRPr lang="ru-RU" sz="1000" kern="0" dirty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зун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558557" y="4358245"/>
            <a:ext cx="242316" cy="31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69761" y="6082055"/>
            <a:ext cx="341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/>
                <a:ea typeface="Calibri"/>
              </a:rPr>
              <a:t>на умение и мотивацию учиться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57988" y="1536464"/>
            <a:ext cx="6096000" cy="48705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70C0"/>
                </a:solidFill>
                <a:ea typeface="Calibri"/>
                <a:cs typeface="Times New Roman"/>
              </a:rPr>
              <a:t>индивидуализация образования, включая адресную помощь детям, имеющих ограниченные возможности </a:t>
            </a: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здоровья;</a:t>
            </a:r>
            <a:endParaRPr lang="ru-RU" sz="14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мониторинг </a:t>
            </a:r>
            <a:r>
              <a:rPr lang="ru-RU" dirty="0">
                <a:solidFill>
                  <a:srgbClr val="0070C0"/>
                </a:solidFill>
                <a:ea typeface="Calibri"/>
                <a:cs typeface="Times New Roman"/>
              </a:rPr>
              <a:t>качества целостного образовательного процесса, организация процедуры внутренней системы оценки качества дошкольного образования в </a:t>
            </a: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ДОО;</a:t>
            </a:r>
            <a:endParaRPr lang="ru-RU" sz="14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ИКТ </a:t>
            </a:r>
            <a:r>
              <a:rPr lang="ru-RU" dirty="0">
                <a:solidFill>
                  <a:srgbClr val="0070C0"/>
                </a:solidFill>
                <a:ea typeface="Calibri"/>
                <a:cs typeface="Times New Roman"/>
              </a:rPr>
              <a:t>– компетентность </a:t>
            </a: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педагогов;</a:t>
            </a:r>
            <a:endParaRPr lang="ru-RU" sz="14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сотрудничество </a:t>
            </a:r>
            <a:r>
              <a:rPr lang="ru-RU" dirty="0">
                <a:solidFill>
                  <a:srgbClr val="0070C0"/>
                </a:solidFill>
                <a:ea typeface="Calibri"/>
                <a:cs typeface="Times New Roman"/>
              </a:rPr>
              <a:t>педагога со специалистами (музыкальным руководителем, инструктором по физическому воспитанию, учителем-логопедом, учителем-дефектологом, педагогом-психологом, тьютором, педагогом дополнительного образования</a:t>
            </a: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);</a:t>
            </a:r>
            <a:endParaRPr lang="ru-RU" sz="14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ea typeface="Calibri"/>
                <a:cs typeface="Times New Roman"/>
              </a:rPr>
              <a:t>активное </a:t>
            </a:r>
            <a:r>
              <a:rPr lang="ru-RU" dirty="0">
                <a:solidFill>
                  <a:srgbClr val="0070C0"/>
                </a:solidFill>
                <a:ea typeface="Calibri"/>
                <a:cs typeface="Times New Roman"/>
              </a:rPr>
              <a:t>вовлечение родителей (законных представителей) в образовательный процесс и их психолого-педагогическое просвещение.</a:t>
            </a:r>
            <a:endParaRPr lang="ru-RU" sz="1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583711" y="5235007"/>
            <a:ext cx="242316" cy="31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4" y="177989"/>
            <a:ext cx="2221915" cy="226832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88" y="0"/>
            <a:ext cx="2561112" cy="700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3" y="17814"/>
            <a:ext cx="12287003" cy="684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27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56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92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6" y="32692"/>
            <a:ext cx="9239003" cy="80459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+mn-lt"/>
                <a:ea typeface="Calibri"/>
              </a:rPr>
              <a:t>Мотивация профессионального развития </a:t>
            </a: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3" t="4702" r="31793" b="5549"/>
          <a:stretch/>
        </p:blipFill>
        <p:spPr bwMode="auto">
          <a:xfrm>
            <a:off x="403760" y="890650"/>
            <a:ext cx="3740729" cy="573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3" t="27158" r="15639" b="20137"/>
          <a:stretch/>
        </p:blipFill>
        <p:spPr bwMode="auto">
          <a:xfrm>
            <a:off x="9988039" y="890650"/>
            <a:ext cx="1995054" cy="149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Админ\Desktop\1. Л.Г. Богославец, Просвещение\вебинар 30.10.2023\4 слайд\IMG_160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1" y="2962895"/>
            <a:ext cx="2759378" cy="186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1" y="890650"/>
            <a:ext cx="2759378" cy="187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79" y="837286"/>
            <a:ext cx="1998753" cy="192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1" y="4925410"/>
            <a:ext cx="2891812" cy="17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Админ\Desktop\августовская конференция 2022\презентация, речь 2022\IMG-20220818-WA00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072" y="2472128"/>
            <a:ext cx="2160294" cy="198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Админ\Desktop\августовская конференция 2022\презентация, речь 2022\коллаж 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04" y="4457189"/>
            <a:ext cx="2121724" cy="217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31" y="2913850"/>
            <a:ext cx="2329515" cy="196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Админ\Desktop\ОЛЕСЯ\WhatsApp Image 2023-03-23 at 10.58.42.jpe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4958061"/>
            <a:ext cx="2415540" cy="171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88" y="0"/>
            <a:ext cx="2561112" cy="700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5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334</Words>
  <Application>Microsoft Office PowerPoint</Application>
  <PresentationFormat>Произвольный</PresentationFormat>
  <Paragraphs>49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ПРОЕКТ: «Энергия наставничества: вуз – детские сады – стажировочная площадка»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Мотивация профессионального развития </vt:lpstr>
      <vt:lpstr>Презентация PowerPoint</vt:lpstr>
      <vt:lpstr>Презентация PowerPoint</vt:lpstr>
      <vt:lpstr>Презентация PowerPoint</vt:lpstr>
      <vt:lpstr> Грант № 073-15-2023-1636  Министерства просвещения Российской Федерации  «Создание системы организаций (стажировочных площадок)  «Детский сад – маршруты развития»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Админ</cp:lastModifiedBy>
  <cp:revision>90</cp:revision>
  <dcterms:created xsi:type="dcterms:W3CDTF">2023-03-23T08:12:55Z</dcterms:created>
  <dcterms:modified xsi:type="dcterms:W3CDTF">2023-10-29T12:06:35Z</dcterms:modified>
</cp:coreProperties>
</file>